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1"/>
  </p:notesMasterIdLst>
  <p:handoutMasterIdLst>
    <p:handoutMasterId r:id="rId12"/>
  </p:handoutMasterIdLst>
  <p:sldIdLst>
    <p:sldId id="533" r:id="rId2"/>
    <p:sldId id="498" r:id="rId3"/>
    <p:sldId id="497" r:id="rId4"/>
    <p:sldId id="499" r:id="rId5"/>
    <p:sldId id="501" r:id="rId6"/>
    <p:sldId id="502" r:id="rId7"/>
    <p:sldId id="500" r:id="rId8"/>
    <p:sldId id="507" r:id="rId9"/>
    <p:sldId id="505" r:id="rId10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6220" autoAdjust="0"/>
  </p:normalViewPr>
  <p:slideViewPr>
    <p:cSldViewPr>
      <p:cViewPr varScale="1">
        <p:scale>
          <a:sx n="102" d="100"/>
          <a:sy n="102" d="100"/>
        </p:scale>
        <p:origin x="1212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3228" y="90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(223)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8/26/2020 pm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Chris Simmons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BB287F88-45EE-45D4-9D26-9D128B87E348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r>
              <a:rPr lang="en-US"/>
              <a:t>Class – The Life Of Christ (223)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r>
              <a:rPr lang="en-US"/>
              <a:t>8/26/2020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2183" y="4561226"/>
            <a:ext cx="5850835" cy="4320213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r>
              <a:rPr lang="en-US"/>
              <a:t>Chris Simmons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B82BDFBE-646C-4282-B86A-8E48B8D7666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844608-0B07-42EE-93F4-677700C80D0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8/26/2020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C69A9-A383-456C-A6FE-DCB302E2439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FB51EDB1-CCE3-4F1D-A133-C3922CB6B77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The Life Of Christ (223)</a:t>
            </a:r>
          </a:p>
        </p:txBody>
      </p:sp>
    </p:spTree>
    <p:extLst>
      <p:ext uri="{BB962C8B-B14F-4D97-AF65-F5344CB8AC3E}">
        <p14:creationId xmlns:p14="http://schemas.microsoft.com/office/powerpoint/2010/main" val="22508560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282323-F069-4CE0-98A4-81FFBE078DCD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8/26/2020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EDB318-8A4B-4F6D-9319-D5833CEEB06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AE917797-9EE0-44C4-A2DE-58BBFB435B4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The Life Of Christ (223)</a:t>
            </a:r>
          </a:p>
        </p:txBody>
      </p:sp>
    </p:spTree>
    <p:extLst>
      <p:ext uri="{BB962C8B-B14F-4D97-AF65-F5344CB8AC3E}">
        <p14:creationId xmlns:p14="http://schemas.microsoft.com/office/powerpoint/2010/main" val="14433656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/>
              <a:t>“as salt was sprinkled on the victim preparatory to its being devoted to God (see Lev 2:13), so would "the apostles," by trials, calamities, etc., represented here by "fire," be prepared as a sacrifice and offering to God. (Barnes' Notes)</a:t>
            </a:r>
          </a:p>
          <a:p>
            <a:pPr algn="l"/>
            <a:r>
              <a:rPr lang="en-US" sz="1900" b="1" dirty="0">
                <a:latin typeface="TimesNewRomanPS-BoldMT"/>
              </a:rPr>
              <a:t>“Every one shall be salted with fire </a:t>
            </a:r>
            <a:r>
              <a:rPr lang="en-US" sz="1900" dirty="0">
                <a:latin typeface="TimesNewRomanPSMT"/>
              </a:rPr>
              <a:t>may denote the inevitability of “fiery trials” that will rain upon disciples of Christ to prove and purify them” (see 1 Pet. 1:6, 7; 4:12).</a:t>
            </a:r>
          </a:p>
          <a:p>
            <a:pPr algn="l"/>
            <a:endParaRPr lang="en-US" sz="1900" dirty="0">
              <a:latin typeface="TimesNewRomanPSMT"/>
            </a:endParaRPr>
          </a:p>
          <a:p>
            <a:pPr algn="l"/>
            <a:r>
              <a:rPr lang="en-US" sz="1900" dirty="0">
                <a:latin typeface="TimesNewRomanPSMT"/>
              </a:rPr>
              <a:t>Understanding the trials Jesus’ disciples will face, don’t make it any harder by being a stumbling block to others or failing to rid something from your life that is causing you to stumble.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3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5B91C-CFE5-4A8D-922E-88179010294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8/26/2020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1C9DEB-D067-4BFD-AF53-234DD901C1B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AD4AB1CB-3ADE-4D81-9AC1-3A54EF56E37E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The Life Of Christ (223)</a:t>
            </a:r>
          </a:p>
        </p:txBody>
      </p:sp>
    </p:spTree>
    <p:extLst>
      <p:ext uri="{BB962C8B-B14F-4D97-AF65-F5344CB8AC3E}">
        <p14:creationId xmlns:p14="http://schemas.microsoft.com/office/powerpoint/2010/main" val="542233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/>
              <a:t>“as salt was sprinkled on the victim preparatory to its being devoted to God (see Lev 2:13), so would "the apostles," by trials, calamities, etc., represented here by "fire," be prepared as a sacrifice and offering to God. (Barnes' Notes)</a:t>
            </a:r>
          </a:p>
          <a:p>
            <a:pPr algn="l"/>
            <a:r>
              <a:rPr lang="en-US" sz="1900" b="1" dirty="0">
                <a:latin typeface="TimesNewRomanPS-BoldMT"/>
              </a:rPr>
              <a:t>“Every one shall be salted with fire </a:t>
            </a:r>
            <a:r>
              <a:rPr lang="en-US" sz="1900" dirty="0">
                <a:latin typeface="TimesNewRomanPSMT"/>
              </a:rPr>
              <a:t>may denote the inevitability of “fiery trials” that will rain upon disciples of Christ to prove and purify them” (see 1 Pet. 1:6, 7; 4:12).</a:t>
            </a:r>
          </a:p>
          <a:p>
            <a:pPr algn="l"/>
            <a:endParaRPr lang="en-US" sz="1900" dirty="0">
              <a:latin typeface="TimesNewRomanPSMT"/>
            </a:endParaRPr>
          </a:p>
          <a:p>
            <a:pPr algn="l"/>
            <a:r>
              <a:rPr lang="en-US" sz="1900" dirty="0">
                <a:latin typeface="TimesNewRomanPSMT"/>
              </a:rPr>
              <a:t>Understanding the trials Jesus’ disciples will face, don’t make it any harder by being a stumbling block to others or failing to rid something from your life that is causing you to stumble.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4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029DD0-3C10-461C-9214-7855CA9D18F4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8/26/2020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0041E7-054E-4FD3-B30C-E30FB9A683B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A013DA24-221F-4ECA-952A-48C2699A302D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The Life Of Christ (223)</a:t>
            </a:r>
          </a:p>
        </p:txBody>
      </p:sp>
    </p:spTree>
    <p:extLst>
      <p:ext uri="{BB962C8B-B14F-4D97-AF65-F5344CB8AC3E}">
        <p14:creationId xmlns:p14="http://schemas.microsoft.com/office/powerpoint/2010/main" val="36993583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/>
              <a:t>Obviously, God also knows all things and how we treat all people and who we despise. Prov. 15:3, the eyes of the Lord are in every place watching the evil and the good. Hebrews 4:13, there is no creature hidden from His sight. 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A popular area for speculation..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“Their angels” - not “an angel”</a:t>
            </a:r>
          </a:p>
          <a:p>
            <a:pPr algn="l"/>
            <a:r>
              <a:rPr lang="en-US" dirty="0"/>
              <a:t>Where are the angels? Somewhere where they continually see the face of My Father, not on earth. Focus on oversight not intervention.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5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8DCAD0-230C-42DA-A46C-7EA3BEBEDE5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8/26/2020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693859-1225-4D34-A621-02B4DE497EC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384E0797-502B-48F0-B03E-05E9ED07BF1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The Life Of Christ (223)</a:t>
            </a:r>
          </a:p>
        </p:txBody>
      </p:sp>
    </p:spTree>
    <p:extLst>
      <p:ext uri="{BB962C8B-B14F-4D97-AF65-F5344CB8AC3E}">
        <p14:creationId xmlns:p14="http://schemas.microsoft.com/office/powerpoint/2010/main" val="8206975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/>
              <a:t>Obviously, God also knows all things and how we treat all people and who we despise. Prov. 15:3, the eyes of the Lord are in every place watching the evil and the good. Hebrews 4:13, there is no creature hidden from His sight. 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A popular area for speculation.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“Despise” in Matthew 18:10 from NT:2706 “lit., "to think down upon or against anyone" (</a:t>
            </a:r>
            <a:r>
              <a:rPr lang="en-US" b="1" dirty="0"/>
              <a:t>kata, "down," </a:t>
            </a:r>
            <a:r>
              <a:rPr lang="en-US" b="1" dirty="0" err="1"/>
              <a:t>phren</a:t>
            </a:r>
            <a:r>
              <a:rPr lang="en-US" b="1" dirty="0"/>
              <a:t>, "the mind</a:t>
            </a:r>
            <a:r>
              <a:rPr lang="en-US" dirty="0"/>
              <a:t>"), hence signifies "to think slightly of, to despise," Matt 6:24; 18:10; Luke 16:13; Rom 2:4; 1 Cor 11:22; 1 Tim 4:12; 6:2; Heb 12:2; 2 Peter 2:10. (from Vine's Expository Dictionary of Biblical Words, Copyright © 1985, Thomas Nelson Publishers.)</a:t>
            </a:r>
          </a:p>
          <a:p>
            <a:pPr algn="l"/>
            <a:endParaRPr lang="en-US" dirty="0"/>
          </a:p>
          <a:p>
            <a:pPr algn="l"/>
            <a:endParaRPr lang="en-US" dirty="0"/>
          </a:p>
          <a:p>
            <a:pPr algn="l"/>
            <a:r>
              <a:rPr lang="en-US" dirty="0"/>
              <a:t>“despised” in 1 Cor. 1:28 - from 1848 “</a:t>
            </a:r>
            <a:r>
              <a:rPr lang="en-US" b="1" dirty="0"/>
              <a:t>to hold and treat as of no account, utterly to despise</a:t>
            </a:r>
            <a:r>
              <a:rPr lang="en-US" dirty="0"/>
              <a:t>: 2 Cor 10:10… </a:t>
            </a:r>
            <a:r>
              <a:rPr lang="en-US" b="1" dirty="0"/>
              <a:t>to treat with contempt</a:t>
            </a:r>
            <a:r>
              <a:rPr lang="en-US" dirty="0"/>
              <a:t>, to despise; to reject Mark 9:12… to despise, to treat with contempt; </a:t>
            </a:r>
            <a:r>
              <a:rPr lang="en-US" b="1" dirty="0"/>
              <a:t>to look down on, to regard as nothing; to reject </a:t>
            </a:r>
            <a:r>
              <a:rPr lang="en-US" dirty="0"/>
              <a:t>Mark 9:12” </a:t>
            </a:r>
          </a:p>
          <a:p>
            <a:pPr algn="l"/>
            <a:r>
              <a:rPr lang="en-US" dirty="0"/>
              <a:t>(Thayer's Greek Lexicon)</a:t>
            </a:r>
          </a:p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6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322BCB-BF18-4E50-B4FB-2E2144F1A1C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8/26/2020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955E16-40CF-4292-8B01-458CCE7A3FB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504FCC68-F73E-47C7-AD02-9FA6B29CAE57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The Life Of Christ (223)</a:t>
            </a:r>
          </a:p>
        </p:txBody>
      </p:sp>
    </p:spTree>
    <p:extLst>
      <p:ext uri="{BB962C8B-B14F-4D97-AF65-F5344CB8AC3E}">
        <p14:creationId xmlns:p14="http://schemas.microsoft.com/office/powerpoint/2010/main" val="3811353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/>
              <a:t>First read Matthew 18:15-35 after reviewing what preceded 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7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2EF310-B4AB-4EE8-94D6-DDF221549B5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8/26/2020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A0FFB9-64B9-4445-94C9-EDFC08B4F6E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7AF984EA-9640-4147-9BE4-C3F58736A852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The Life Of Christ (223)</a:t>
            </a:r>
          </a:p>
        </p:txBody>
      </p:sp>
    </p:spTree>
    <p:extLst>
      <p:ext uri="{BB962C8B-B14F-4D97-AF65-F5344CB8AC3E}">
        <p14:creationId xmlns:p14="http://schemas.microsoft.com/office/powerpoint/2010/main" val="12776895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dirty="0"/>
              <a:t>Gal 6:1-2</a:t>
            </a:r>
          </a:p>
          <a:p>
            <a:pPr algn="l"/>
            <a:r>
              <a:rPr lang="en-US" dirty="0"/>
              <a:t>Brethren, even if anyone is caught in any trespass, you who are spiritual, restore such a one in a spirit of gentleness; each one looking to yourself, so that you too will not be tempted. 2 Bear one another's burdens, and thereby fulfill the law of Christ.</a:t>
            </a:r>
          </a:p>
          <a:p>
            <a:pPr algn="l"/>
            <a:r>
              <a:rPr lang="en-US" dirty="0"/>
              <a:t>James 5:19-20</a:t>
            </a:r>
          </a:p>
          <a:p>
            <a:pPr algn="l"/>
            <a:r>
              <a:rPr lang="en-US" dirty="0"/>
              <a:t> My brethren, if any among you strays from the truth and one turns him back, 20 let him know that he who turns a sinner from the error of his way will save his soul from death and will cover a multitude of sins.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Ps 130:2-4</a:t>
            </a:r>
          </a:p>
          <a:p>
            <a:pPr algn="l"/>
            <a:r>
              <a:rPr lang="en-US" dirty="0"/>
              <a:t>Lord, hear my voice!</a:t>
            </a:r>
          </a:p>
          <a:p>
            <a:pPr algn="l"/>
            <a:r>
              <a:rPr lang="en-US" dirty="0"/>
              <a:t>Let Your ears be attentive</a:t>
            </a:r>
          </a:p>
          <a:p>
            <a:pPr algn="l"/>
            <a:r>
              <a:rPr lang="en-US" dirty="0"/>
              <a:t>To the voice of my supplications. </a:t>
            </a:r>
          </a:p>
          <a:p>
            <a:pPr algn="l"/>
            <a:r>
              <a:rPr lang="en-US" dirty="0"/>
              <a:t>3 If You, Lord, should mark iniquities,</a:t>
            </a:r>
          </a:p>
          <a:p>
            <a:pPr algn="l"/>
            <a:r>
              <a:rPr lang="en-US" dirty="0"/>
              <a:t>O Lord, who could stand? </a:t>
            </a:r>
          </a:p>
          <a:p>
            <a:pPr algn="l"/>
            <a:r>
              <a:rPr lang="en-US" dirty="0"/>
              <a:t>4 But there is forgiveness with You,</a:t>
            </a:r>
          </a:p>
          <a:p>
            <a:pPr algn="l"/>
            <a:r>
              <a:rPr lang="en-US" dirty="0"/>
              <a:t>That You may be feared.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79546C-5C49-436C-8DA8-6FC774AABAA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8/26/2020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28F36D-6999-421E-B982-B3DF316CD995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B1FFE784-BA07-479D-A641-3C33F980D41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The Life Of Christ (223)</a:t>
            </a:r>
          </a:p>
        </p:txBody>
      </p:sp>
    </p:spTree>
    <p:extLst>
      <p:ext uri="{BB962C8B-B14F-4D97-AF65-F5344CB8AC3E}">
        <p14:creationId xmlns:p14="http://schemas.microsoft.com/office/powerpoint/2010/main" val="9156064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8507">
              <a:defRPr/>
            </a:pPr>
            <a:fld id="{0F8442E7-1E35-4707-8504-AE37222ED57D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8507">
                <a:defRPr/>
              </a:pPr>
              <a:t>9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05E02D-4CE3-48F0-A4E8-4764A1D6840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8/26/2020 pm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01ED24-0CB3-4A8F-B046-3519BFD2CA5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Chris Simmons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C182FA80-CFFC-42D0-B5F3-F0BBE7DF3B7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 defTabSz="948507">
              <a:defRPr/>
            </a:pPr>
            <a:r>
              <a:rPr lang="en-US">
                <a:solidFill>
                  <a:prstClr val="black"/>
                </a:solidFill>
                <a:latin typeface="Calibri" panose="020F0502020204030204"/>
              </a:rPr>
              <a:t>Class – The Life Of Christ (223)</a:t>
            </a:r>
          </a:p>
        </p:txBody>
      </p:sp>
    </p:spTree>
    <p:extLst>
      <p:ext uri="{BB962C8B-B14F-4D97-AF65-F5344CB8AC3E}">
        <p14:creationId xmlns:p14="http://schemas.microsoft.com/office/powerpoint/2010/main" val="1987044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35892" y="3085765"/>
            <a:ext cx="8245163" cy="333814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35894" y="1020431"/>
            <a:ext cx="8245162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895" y="2495446"/>
            <a:ext cx="8245160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5688E5B1-4139-AD48-BA45-9CE6A55A1ED0}"/>
              </a:ext>
            </a:extLst>
          </p:cNvPr>
          <p:cNvSpPr/>
          <p:nvPr userDrawn="1"/>
        </p:nvSpPr>
        <p:spPr>
          <a:xfrm>
            <a:off x="81945" y="4564340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99144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60596E6-4DE9-A746-9D39-94401D2B4645}"/>
              </a:ext>
            </a:extLst>
          </p:cNvPr>
          <p:cNvSpPr/>
          <p:nvPr userDrawn="1"/>
        </p:nvSpPr>
        <p:spPr>
          <a:xfrm rot="16200000">
            <a:off x="2555801" y="2404428"/>
            <a:ext cx="1270001" cy="9526"/>
          </a:xfrm>
          <a:prstGeom prst="rect">
            <a:avLst/>
          </a:prstGeom>
          <a:solidFill>
            <a:srgbClr val="11111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000000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 dirty="0"/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14FCD294-AF1C-5E4C-A4DA-80CFCFA430D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29854" y="917462"/>
            <a:ext cx="1653778" cy="4989627"/>
          </a:xfrm>
          <a:custGeom>
            <a:avLst/>
            <a:gdLst>
              <a:gd name="connsiteX0" fmla="*/ 0 w 2205037"/>
              <a:gd name="connsiteY0" fmla="*/ 0 h 4989627"/>
              <a:gd name="connsiteX1" fmla="*/ 2205037 w 2205037"/>
              <a:gd name="connsiteY1" fmla="*/ 0 h 4989627"/>
              <a:gd name="connsiteX2" fmla="*/ 2205037 w 2205037"/>
              <a:gd name="connsiteY2" fmla="*/ 4989627 h 4989627"/>
              <a:gd name="connsiteX3" fmla="*/ 0 w 2205037"/>
              <a:gd name="connsiteY3" fmla="*/ 4989627 h 4989627"/>
              <a:gd name="connsiteX4" fmla="*/ 0 w 2205037"/>
              <a:gd name="connsiteY4" fmla="*/ 4286290 h 4989627"/>
              <a:gd name="connsiteX5" fmla="*/ 809319 w 2205037"/>
              <a:gd name="connsiteY5" fmla="*/ 4286290 h 4989627"/>
              <a:gd name="connsiteX6" fmla="*/ 809319 w 2205037"/>
              <a:gd name="connsiteY6" fmla="*/ 3905289 h 4989627"/>
              <a:gd name="connsiteX7" fmla="*/ 0 w 2205037"/>
              <a:gd name="connsiteY7" fmla="*/ 3905289 h 49896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205037" h="4989627">
                <a:moveTo>
                  <a:pt x="0" y="0"/>
                </a:moveTo>
                <a:lnTo>
                  <a:pt x="2205037" y="0"/>
                </a:lnTo>
                <a:lnTo>
                  <a:pt x="2205037" y="4989627"/>
                </a:lnTo>
                <a:lnTo>
                  <a:pt x="0" y="4989627"/>
                </a:lnTo>
                <a:lnTo>
                  <a:pt x="0" y="4286290"/>
                </a:lnTo>
                <a:lnTo>
                  <a:pt x="809319" y="4286290"/>
                </a:lnTo>
                <a:lnTo>
                  <a:pt x="809319" y="3905289"/>
                </a:lnTo>
                <a:lnTo>
                  <a:pt x="0" y="3905289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8EDF2123-85B2-F547-8D7A-F0273E1E9E85}"/>
              </a:ext>
            </a:extLst>
          </p:cNvPr>
          <p:cNvSpPr/>
          <p:nvPr userDrawn="1"/>
        </p:nvSpPr>
        <p:spPr>
          <a:xfrm>
            <a:off x="573067" y="4824594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51DA15C9-6722-0B47-897A-7DC9AED35B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186038" y="2945526"/>
            <a:ext cx="2209121" cy="1613201"/>
          </a:xfrm>
        </p:spPr>
        <p:txBody>
          <a:bodyPr lIns="0" tIns="0" rIns="0" bIns="0" anchor="b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2" name="Content Placeholder 20">
            <a:extLst>
              <a:ext uri="{FF2B5EF4-FFF2-40B4-BE49-F238E27FC236}">
                <a16:creationId xmlns:a16="http://schemas.microsoft.com/office/drawing/2014/main" id="{5FFB748F-E999-9A4B-B9D8-B6E1C2AE0134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5554267" y="2005014"/>
            <a:ext cx="3382565" cy="40274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225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lle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placeholder.jpg">
            <a:extLst>
              <a:ext uri="{FF2B5EF4-FFF2-40B4-BE49-F238E27FC236}">
                <a16:creationId xmlns:a16="http://schemas.microsoft.com/office/drawing/2014/main" id="{D447DA2F-5DA0-834C-9AFA-DC4F7B4ECC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96231" y="717551"/>
            <a:ext cx="1547701" cy="4953001"/>
          </a:xfrm>
          <a:prstGeom prst="rect">
            <a:avLst/>
          </a:prstGeom>
          <a:solidFill>
            <a:schemeClr val="tx2"/>
          </a:solidFill>
        </p:spPr>
        <p:txBody>
          <a:bodyPr lIns="91439" tIns="45719" rIns="91439" bIns="45719">
            <a:noAutofit/>
          </a:bodyPr>
          <a:lstStyle/>
          <a:p>
            <a:r>
              <a:rPr lang="en-US" noProof="0"/>
              <a:t>Click icon to add picture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0292654E-1088-3C42-A573-2CBF48FA332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955843" y="3168650"/>
            <a:ext cx="2525396" cy="3689350"/>
          </a:xfrm>
          <a:custGeom>
            <a:avLst/>
            <a:gdLst>
              <a:gd name="connsiteX0" fmla="*/ 0 w 3367194"/>
              <a:gd name="connsiteY0" fmla="*/ 0 h 3689350"/>
              <a:gd name="connsiteX1" fmla="*/ 3367194 w 3367194"/>
              <a:gd name="connsiteY1" fmla="*/ 0 h 3689350"/>
              <a:gd name="connsiteX2" fmla="*/ 3367194 w 3367194"/>
              <a:gd name="connsiteY2" fmla="*/ 3689350 h 3689350"/>
              <a:gd name="connsiteX3" fmla="*/ 0 w 3367194"/>
              <a:gd name="connsiteY3" fmla="*/ 3689350 h 3689350"/>
              <a:gd name="connsiteX4" fmla="*/ 0 w 3367194"/>
              <a:gd name="connsiteY4" fmla="*/ 2035101 h 3689350"/>
              <a:gd name="connsiteX5" fmla="*/ 508000 w 3367194"/>
              <a:gd name="connsiteY5" fmla="*/ 2035101 h 3689350"/>
              <a:gd name="connsiteX6" fmla="*/ 508000 w 3367194"/>
              <a:gd name="connsiteY6" fmla="*/ 1654100 h 3689350"/>
              <a:gd name="connsiteX7" fmla="*/ 0 w 3367194"/>
              <a:gd name="connsiteY7" fmla="*/ 1654100 h 368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367194" h="3689350">
                <a:moveTo>
                  <a:pt x="0" y="0"/>
                </a:moveTo>
                <a:lnTo>
                  <a:pt x="3367194" y="0"/>
                </a:lnTo>
                <a:lnTo>
                  <a:pt x="3367194" y="3689350"/>
                </a:lnTo>
                <a:lnTo>
                  <a:pt x="0" y="3689350"/>
                </a:lnTo>
                <a:lnTo>
                  <a:pt x="0" y="2035101"/>
                </a:lnTo>
                <a:lnTo>
                  <a:pt x="508000" y="2035101"/>
                </a:lnTo>
                <a:lnTo>
                  <a:pt x="508000" y="1654100"/>
                </a:lnTo>
                <a:lnTo>
                  <a:pt x="0" y="16541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lIns="91439" tIns="45719" rIns="91439" bIns="45719">
            <a:noAutofit/>
          </a:bodyPr>
          <a:lstStyle/>
          <a:p>
            <a:r>
              <a:rPr lang="en-US" noProof="0"/>
              <a:t>Click icon to add picture</a:t>
            </a:r>
          </a:p>
        </p:txBody>
      </p:sp>
      <p:sp>
        <p:nvSpPr>
          <p:cNvPr id="7" name="placeholder.jpg">
            <a:extLst>
              <a:ext uri="{FF2B5EF4-FFF2-40B4-BE49-F238E27FC236}">
                <a16:creationId xmlns:a16="http://schemas.microsoft.com/office/drawing/2014/main" id="{098C8554-580A-2442-9906-28A71B624A6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55843" y="0"/>
            <a:ext cx="2525396" cy="2667000"/>
          </a:xfrm>
          <a:prstGeom prst="rect">
            <a:avLst/>
          </a:prstGeom>
          <a:solidFill>
            <a:schemeClr val="tx2"/>
          </a:solidFill>
        </p:spPr>
        <p:txBody>
          <a:bodyPr lIns="91439" tIns="45719" rIns="91439" bIns="45719">
            <a:noAutofit/>
          </a:bodyPr>
          <a:lstStyle/>
          <a:p>
            <a:r>
              <a:rPr lang="en-US" noProof="0"/>
              <a:t>Click icon to add picture</a:t>
            </a:r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4DD41584-4B5C-2B41-B712-6810C565BC56}"/>
              </a:ext>
            </a:extLst>
          </p:cNvPr>
          <p:cNvSpPr/>
          <p:nvPr userDrawn="1"/>
        </p:nvSpPr>
        <p:spPr>
          <a:xfrm>
            <a:off x="574842" y="4822751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BCFE255A-D792-824C-B7BD-0F53CCBE9393}"/>
              </a:ext>
            </a:extLst>
          </p:cNvPr>
          <p:cNvSpPr/>
          <p:nvPr userDrawn="1"/>
        </p:nvSpPr>
        <p:spPr>
          <a:xfrm>
            <a:off x="7119981" y="2901950"/>
            <a:ext cx="952501" cy="12700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 dirty="0"/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C5F7BCC5-255A-E040-9CB6-55FC42CEBF16}"/>
              </a:ext>
            </a:extLst>
          </p:cNvPr>
          <p:cNvSpPr/>
          <p:nvPr userDrawn="1"/>
        </p:nvSpPr>
        <p:spPr>
          <a:xfrm rot="16200000">
            <a:off x="2480972" y="2274888"/>
            <a:ext cx="1270001" cy="9525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A015DDBE-BC7A-D046-BEA1-79A44722B1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14363" y="3486001"/>
            <a:ext cx="2743743" cy="1613201"/>
          </a:xfrm>
        </p:spPr>
        <p:txBody>
          <a:bodyPr lIns="0" tIns="0" rIns="0" bIns="0" anchor="ctr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8315678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D6BDBD8F-0811-E743-8D29-95FBA6111DCA}"/>
              </a:ext>
            </a:extLst>
          </p:cNvPr>
          <p:cNvSpPr/>
          <p:nvPr userDrawn="1"/>
        </p:nvSpPr>
        <p:spPr>
          <a:xfrm>
            <a:off x="3912156" y="-1"/>
            <a:ext cx="5231845" cy="6858001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D8F780B-398B-314B-87F1-35307B42F72E}"/>
              </a:ext>
            </a:extLst>
          </p:cNvPr>
          <p:cNvSpPr/>
          <p:nvPr userDrawn="1"/>
        </p:nvSpPr>
        <p:spPr>
          <a:xfrm rot="16200000">
            <a:off x="439738" y="2941638"/>
            <a:ext cx="1270001" cy="9525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D1EE7A36-F988-7C4A-A854-1D7E6E70D021}"/>
              </a:ext>
            </a:extLst>
          </p:cNvPr>
          <p:cNvSpPr/>
          <p:nvPr userDrawn="1"/>
        </p:nvSpPr>
        <p:spPr>
          <a:xfrm>
            <a:off x="3505200" y="604044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79BAFF7-5B8A-F446-87E9-6B4851CCF1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4" y="4035870"/>
            <a:ext cx="2743743" cy="1613201"/>
          </a:xfrm>
        </p:spPr>
        <p:txBody>
          <a:bodyPr lIns="0" tIns="0" rIns="0" bIns="0" anchor="b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5663095-8E7E-6049-8528-84CCDFA93AF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12517" y="878178"/>
            <a:ext cx="4006331" cy="52518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41665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1">
            <a:extLst>
              <a:ext uri="{FF2B5EF4-FFF2-40B4-BE49-F238E27FC236}">
                <a16:creationId xmlns:a16="http://schemas.microsoft.com/office/drawing/2014/main" id="{9E887ACE-210F-4A8A-A033-E24FD239D1BB}"/>
              </a:ext>
            </a:extLst>
          </p:cNvPr>
          <p:cNvSpPr/>
          <p:nvPr userDrawn="1"/>
        </p:nvSpPr>
        <p:spPr>
          <a:xfrm>
            <a:off x="0" y="-1"/>
            <a:ext cx="5231845" cy="6858001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5663095-8E7E-6049-8528-84CCDFA93AF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65669" y="878178"/>
            <a:ext cx="4006331" cy="52518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5D8F780B-398B-314B-87F1-35307B42F72E}"/>
              </a:ext>
            </a:extLst>
          </p:cNvPr>
          <p:cNvSpPr/>
          <p:nvPr userDrawn="1"/>
        </p:nvSpPr>
        <p:spPr>
          <a:xfrm rot="16200000">
            <a:off x="5336088" y="2941638"/>
            <a:ext cx="1270001" cy="9525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noProof="0"/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D1EE7A36-F988-7C4A-A854-1D7E6E70D021}"/>
              </a:ext>
            </a:extLst>
          </p:cNvPr>
          <p:cNvSpPr/>
          <p:nvPr userDrawn="1"/>
        </p:nvSpPr>
        <p:spPr>
          <a:xfrm>
            <a:off x="4861801" y="604044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79BAFF7-5B8A-F446-87E9-6B4851CCF1C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966324" y="4035870"/>
            <a:ext cx="2743743" cy="1613201"/>
          </a:xfrm>
        </p:spPr>
        <p:txBody>
          <a:bodyPr lIns="0" tIns="0" rIns="0" bIns="0" anchor="b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2502738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noProof="0" smtClean="0"/>
              <a:t>8/28/2020</a:t>
            </a:fld>
            <a:endParaRPr lang="en-US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5C4D9A4-C8E3-4644-9D63-86142FA59A02}"/>
              </a:ext>
            </a:extLst>
          </p:cNvPr>
          <p:cNvSpPr/>
          <p:nvPr userDrawn="1"/>
        </p:nvSpPr>
        <p:spPr>
          <a:xfrm>
            <a:off x="714375" y="952500"/>
            <a:ext cx="7715250" cy="4953000"/>
          </a:xfrm>
          <a:prstGeom prst="rect">
            <a:avLst/>
          </a:prstGeom>
          <a:solidFill>
            <a:schemeClr val="tx2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7047AEE3-4D24-FE4F-BC8C-1050F33A970F}"/>
              </a:ext>
            </a:extLst>
          </p:cNvPr>
          <p:cNvSpPr/>
          <p:nvPr userDrawn="1"/>
        </p:nvSpPr>
        <p:spPr>
          <a:xfrm rot="16200000">
            <a:off x="3932238" y="1106488"/>
            <a:ext cx="1270000" cy="9525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0433FF"/>
              </a:solidFill>
              <a:latin typeface="Helvetica Light"/>
              <a:sym typeface="Helvetica Light"/>
            </a:endParaRPr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2B45386C-7F1B-4D47-959C-DE1A73B407E7}"/>
              </a:ext>
            </a:extLst>
          </p:cNvPr>
          <p:cNvSpPr/>
          <p:nvPr userDrawn="1"/>
        </p:nvSpPr>
        <p:spPr>
          <a:xfrm>
            <a:off x="323850" y="1365250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FB1C5AC5-B8E6-EC4F-8CB9-43E091C422EF}"/>
              </a:ext>
            </a:extLst>
          </p:cNvPr>
          <p:cNvSpPr/>
          <p:nvPr userDrawn="1"/>
        </p:nvSpPr>
        <p:spPr>
          <a:xfrm>
            <a:off x="8048625" y="5065380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33ACFFFD-2D44-B943-8B58-CC9B7641E7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82676" y="3019275"/>
            <a:ext cx="6978650" cy="1613201"/>
          </a:xfrm>
        </p:spPr>
        <p:txBody>
          <a:bodyPr lIns="0" tIns="0" rIns="0" bIns="0" anchor="ctr">
            <a:normAutofit/>
          </a:bodyPr>
          <a:lstStyle>
            <a:lvl1pPr algn="ctr">
              <a:defRPr sz="3400"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3" name="Content Placeholder 13">
            <a:extLst>
              <a:ext uri="{FF2B5EF4-FFF2-40B4-BE49-F238E27FC236}">
                <a16:creationId xmlns:a16="http://schemas.microsoft.com/office/drawing/2014/main" id="{8E96E8CE-45C0-D643-B7F3-08C20CF5F760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3328126" y="2348318"/>
            <a:ext cx="2487749" cy="269370"/>
          </a:xfr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buNone/>
              <a:defRPr sz="1600" cap="all" baseline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SUBTITLE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17786902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F70F810B-4DED-A045-A1D2-7605E821997B}"/>
              </a:ext>
            </a:extLst>
          </p:cNvPr>
          <p:cNvSpPr/>
          <p:nvPr userDrawn="1"/>
        </p:nvSpPr>
        <p:spPr>
          <a:xfrm>
            <a:off x="0" y="4735652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3194DD3B-943C-8740-A545-0DA0E5FD25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69974" y="4651968"/>
            <a:ext cx="2743743" cy="997102"/>
          </a:xfrm>
        </p:spPr>
        <p:txBody>
          <a:bodyPr lIns="0" tIns="0" rIns="0" bIns="0" anchor="t">
            <a:normAutofit/>
          </a:bodyPr>
          <a:lstStyle>
            <a:lvl1pPr>
              <a:defRPr sz="340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18" name="Rectangle 1">
            <a:extLst>
              <a:ext uri="{FF2B5EF4-FFF2-40B4-BE49-F238E27FC236}">
                <a16:creationId xmlns:a16="http://schemas.microsoft.com/office/drawing/2014/main" id="{93D5DD3F-FCDF-5945-9321-0FABA0771516}"/>
              </a:ext>
            </a:extLst>
          </p:cNvPr>
          <p:cNvSpPr/>
          <p:nvPr userDrawn="1"/>
        </p:nvSpPr>
        <p:spPr>
          <a:xfrm rot="16200000">
            <a:off x="3941763" y="2067005"/>
            <a:ext cx="1270000" cy="9526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0433FF"/>
              </a:solidFill>
              <a:latin typeface="Helvetica Light"/>
              <a:sym typeface="Helvetica Light"/>
            </a:endParaRPr>
          </a:p>
        </p:txBody>
      </p:sp>
      <p:sp>
        <p:nvSpPr>
          <p:cNvPr id="22" name="Text Placeholder 20">
            <a:extLst>
              <a:ext uri="{FF2B5EF4-FFF2-40B4-BE49-F238E27FC236}">
                <a16:creationId xmlns:a16="http://schemas.microsoft.com/office/drawing/2014/main" id="{B8877488-477F-0041-88BE-F780F1C66A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962130" y="0"/>
            <a:ext cx="3746102" cy="6858000"/>
          </a:xfrm>
        </p:spPr>
        <p:txBody>
          <a:bodyPr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81076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noProof="0" smtClean="0"/>
              <a:t>8/28/2020</a:t>
            </a:fld>
            <a:endParaRPr lang="en-US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8640E59D-783A-C149-B212-716E0C4FE00D}"/>
              </a:ext>
            </a:extLst>
          </p:cNvPr>
          <p:cNvSpPr/>
          <p:nvPr userDrawn="1"/>
        </p:nvSpPr>
        <p:spPr>
          <a:xfrm rot="5400000">
            <a:off x="927863" y="1260477"/>
            <a:ext cx="2540001" cy="19050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3200" noProof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E9C988F-F5FE-BA4D-BDC5-02CCC5D68FF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9575" y="520700"/>
            <a:ext cx="3557588" cy="5816600"/>
          </a:xfrm>
          <a:custGeom>
            <a:avLst/>
            <a:gdLst>
              <a:gd name="connsiteX0" fmla="*/ 0 w 4743450"/>
              <a:gd name="connsiteY0" fmla="*/ 0 h 5816600"/>
              <a:gd name="connsiteX1" fmla="*/ 4743450 w 4743450"/>
              <a:gd name="connsiteY1" fmla="*/ 0 h 5816600"/>
              <a:gd name="connsiteX2" fmla="*/ 4743450 w 4743450"/>
              <a:gd name="connsiteY2" fmla="*/ 285838 h 5816600"/>
              <a:gd name="connsiteX3" fmla="*/ 4406308 w 4743450"/>
              <a:gd name="connsiteY3" fmla="*/ 285838 h 5816600"/>
              <a:gd name="connsiteX4" fmla="*/ 4406308 w 4743450"/>
              <a:gd name="connsiteY4" fmla="*/ 666839 h 5816600"/>
              <a:gd name="connsiteX5" fmla="*/ 4743450 w 4743450"/>
              <a:gd name="connsiteY5" fmla="*/ 666839 h 5816600"/>
              <a:gd name="connsiteX6" fmla="*/ 4743450 w 4743450"/>
              <a:gd name="connsiteY6" fmla="*/ 5816600 h 5816600"/>
              <a:gd name="connsiteX7" fmla="*/ 0 w 4743450"/>
              <a:gd name="connsiteY7" fmla="*/ 5816600 h 581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43450" h="5816600">
                <a:moveTo>
                  <a:pt x="0" y="0"/>
                </a:moveTo>
                <a:lnTo>
                  <a:pt x="4743450" y="0"/>
                </a:lnTo>
                <a:lnTo>
                  <a:pt x="4743450" y="285838"/>
                </a:lnTo>
                <a:lnTo>
                  <a:pt x="4406308" y="285838"/>
                </a:lnTo>
                <a:lnTo>
                  <a:pt x="4406308" y="666839"/>
                </a:lnTo>
                <a:lnTo>
                  <a:pt x="4743450" y="666839"/>
                </a:lnTo>
                <a:lnTo>
                  <a:pt x="4743450" y="5816600"/>
                </a:lnTo>
                <a:lnTo>
                  <a:pt x="0" y="58166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4E3F3D93-DB12-4C41-A747-8781702C1204}"/>
              </a:ext>
            </a:extLst>
          </p:cNvPr>
          <p:cNvSpPr/>
          <p:nvPr userDrawn="1"/>
        </p:nvSpPr>
        <p:spPr>
          <a:xfrm>
            <a:off x="3714306" y="806539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6C315ED-F22B-A649-80D5-44A63CE74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0" y="702156"/>
            <a:ext cx="4572000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 noProof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4255801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noProof="0" smtClean="0"/>
              <a:t>8/28/2020</a:t>
            </a:fld>
            <a:endParaRPr lang="en-US" noProof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8640E59D-783A-C149-B212-716E0C4FE00D}"/>
              </a:ext>
            </a:extLst>
          </p:cNvPr>
          <p:cNvSpPr/>
          <p:nvPr userDrawn="1"/>
        </p:nvSpPr>
        <p:spPr>
          <a:xfrm rot="5400000">
            <a:off x="927863" y="1260477"/>
            <a:ext cx="2540001" cy="19050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3200" noProof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E9C988F-F5FE-BA4D-BDC5-02CCC5D68FF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09575" y="520700"/>
            <a:ext cx="3557588" cy="5816600"/>
          </a:xfrm>
          <a:custGeom>
            <a:avLst/>
            <a:gdLst>
              <a:gd name="connsiteX0" fmla="*/ 0 w 4743450"/>
              <a:gd name="connsiteY0" fmla="*/ 0 h 5816600"/>
              <a:gd name="connsiteX1" fmla="*/ 4743450 w 4743450"/>
              <a:gd name="connsiteY1" fmla="*/ 0 h 5816600"/>
              <a:gd name="connsiteX2" fmla="*/ 4743450 w 4743450"/>
              <a:gd name="connsiteY2" fmla="*/ 285838 h 5816600"/>
              <a:gd name="connsiteX3" fmla="*/ 4406308 w 4743450"/>
              <a:gd name="connsiteY3" fmla="*/ 285838 h 5816600"/>
              <a:gd name="connsiteX4" fmla="*/ 4406308 w 4743450"/>
              <a:gd name="connsiteY4" fmla="*/ 666839 h 5816600"/>
              <a:gd name="connsiteX5" fmla="*/ 4743450 w 4743450"/>
              <a:gd name="connsiteY5" fmla="*/ 666839 h 5816600"/>
              <a:gd name="connsiteX6" fmla="*/ 4743450 w 4743450"/>
              <a:gd name="connsiteY6" fmla="*/ 5816600 h 5816600"/>
              <a:gd name="connsiteX7" fmla="*/ 0 w 4743450"/>
              <a:gd name="connsiteY7" fmla="*/ 5816600 h 5816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743450" h="5816600">
                <a:moveTo>
                  <a:pt x="0" y="0"/>
                </a:moveTo>
                <a:lnTo>
                  <a:pt x="4743450" y="0"/>
                </a:lnTo>
                <a:lnTo>
                  <a:pt x="4743450" y="285838"/>
                </a:lnTo>
                <a:lnTo>
                  <a:pt x="4406308" y="285838"/>
                </a:lnTo>
                <a:lnTo>
                  <a:pt x="4406308" y="666839"/>
                </a:lnTo>
                <a:lnTo>
                  <a:pt x="4743450" y="666839"/>
                </a:lnTo>
                <a:lnTo>
                  <a:pt x="4743450" y="5816600"/>
                </a:lnTo>
                <a:lnTo>
                  <a:pt x="0" y="58166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/>
              <a:t>Click icon to add picture</a:t>
            </a: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4E3F3D93-DB12-4C41-A747-8781702C1204}"/>
              </a:ext>
            </a:extLst>
          </p:cNvPr>
          <p:cNvSpPr/>
          <p:nvPr userDrawn="1"/>
        </p:nvSpPr>
        <p:spPr>
          <a:xfrm>
            <a:off x="3714306" y="806539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D6C315ED-F22B-A649-80D5-44A63CE740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0" y="702156"/>
            <a:ext cx="4572000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 noProof="0"/>
              <a:t>TITLE GOES HERE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EE6C881-74AA-8944-AD6A-BA0821ECDCAE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572001" y="1443038"/>
            <a:ext cx="4136231" cy="4894262"/>
          </a:xfrm>
        </p:spPr>
        <p:txBody>
          <a:bodyPr/>
          <a:lstStyle>
            <a:lvl1pPr>
              <a:spcBef>
                <a:spcPts val="1000"/>
              </a:spcBef>
              <a:spcAft>
                <a:spcPts val="1500"/>
              </a:spcAft>
              <a:defRPr/>
            </a:lvl1pPr>
            <a:lvl2pPr>
              <a:spcBef>
                <a:spcPts val="1000"/>
              </a:spcBef>
              <a:spcAft>
                <a:spcPts val="1500"/>
              </a:spcAft>
              <a:defRPr/>
            </a:lvl2pPr>
            <a:lvl3pPr>
              <a:spcBef>
                <a:spcPts val="1000"/>
              </a:spcBef>
              <a:spcAft>
                <a:spcPts val="1500"/>
              </a:spcAft>
              <a:defRPr/>
            </a:lvl3pPr>
            <a:lvl4pPr>
              <a:spcBef>
                <a:spcPts val="1000"/>
              </a:spcBef>
              <a:spcAft>
                <a:spcPts val="1500"/>
              </a:spcAft>
              <a:defRPr/>
            </a:lvl4pPr>
            <a:lvl5pPr>
              <a:spcBef>
                <a:spcPts val="1000"/>
              </a:spcBef>
              <a:spcAft>
                <a:spcPts val="1500"/>
              </a:spcAft>
              <a:defRPr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41171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B5B67-55DA-424F-9805-71BDE70D7489}" type="datetimeFigureOut">
              <a:rPr lang="en-US" noProof="0" smtClean="0"/>
              <a:t>8/28/2020</a:t>
            </a:fld>
            <a:endParaRPr lang="en-US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06CC1-1436-4FA3-B5BE-7FF06ED26E03}" type="slidenum">
              <a:rPr lang="en-US" noProof="0" smtClean="0"/>
              <a:t>‹#›</a:t>
            </a:fld>
            <a:endParaRPr lang="en-US" noProof="0"/>
          </a:p>
        </p:txBody>
      </p:sp>
      <p:sp>
        <p:nvSpPr>
          <p:cNvPr id="8" name="Picture Placeholder 9"/>
          <p:cNvSpPr>
            <a:spLocks noGrp="1"/>
          </p:cNvSpPr>
          <p:nvPr>
            <p:ph type="pic" sz="quarter" idx="17"/>
          </p:nvPr>
        </p:nvSpPr>
        <p:spPr>
          <a:xfrm>
            <a:off x="928206" y="2063552"/>
            <a:ext cx="1746660" cy="2051919"/>
          </a:xfrm>
          <a:solidFill>
            <a:schemeClr val="tx2"/>
          </a:solidFill>
        </p:spPr>
        <p:txBody>
          <a:bodyPr/>
          <a:lstStyle/>
          <a:p>
            <a:r>
              <a:rPr lang="en-US" noProof="0"/>
              <a:t>Click icon to add picture</a:t>
            </a:r>
          </a:p>
        </p:txBody>
      </p:sp>
      <p:sp>
        <p:nvSpPr>
          <p:cNvPr id="9" name="Picture Placeholder 9"/>
          <p:cNvSpPr>
            <a:spLocks noGrp="1"/>
          </p:cNvSpPr>
          <p:nvPr>
            <p:ph type="pic" sz="quarter" idx="18"/>
          </p:nvPr>
        </p:nvSpPr>
        <p:spPr>
          <a:xfrm>
            <a:off x="3681417" y="2063552"/>
            <a:ext cx="1746660" cy="2051919"/>
          </a:xfrm>
          <a:solidFill>
            <a:schemeClr val="tx2"/>
          </a:solidFill>
        </p:spPr>
        <p:txBody>
          <a:bodyPr/>
          <a:lstStyle/>
          <a:p>
            <a:r>
              <a:rPr lang="en-US" noProof="0"/>
              <a:t>Click icon to add picture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9"/>
          </p:nvPr>
        </p:nvSpPr>
        <p:spPr>
          <a:xfrm>
            <a:off x="6434628" y="2063552"/>
            <a:ext cx="1746660" cy="2051919"/>
          </a:xfrm>
          <a:solidFill>
            <a:schemeClr val="tx2"/>
          </a:solidFill>
        </p:spPr>
        <p:txBody>
          <a:bodyPr/>
          <a:lstStyle/>
          <a:p>
            <a:r>
              <a:rPr lang="en-US" noProof="0"/>
              <a:t>Click icon to add picture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1" hasCustomPrompt="1"/>
          </p:nvPr>
        </p:nvSpPr>
        <p:spPr>
          <a:xfrm>
            <a:off x="546362" y="4259751"/>
            <a:ext cx="2487749" cy="269370"/>
          </a:xfr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Insert Name</a:t>
            </a:r>
          </a:p>
        </p:txBody>
      </p:sp>
      <p:sp>
        <p:nvSpPr>
          <p:cNvPr id="14" name="Text Placeholder 21"/>
          <p:cNvSpPr>
            <a:spLocks noGrp="1"/>
          </p:cNvSpPr>
          <p:nvPr>
            <p:ph type="body" sz="quarter" idx="22" hasCustomPrompt="1"/>
          </p:nvPr>
        </p:nvSpPr>
        <p:spPr>
          <a:xfrm>
            <a:off x="545890" y="4460677"/>
            <a:ext cx="2487929" cy="212725"/>
          </a:xfrm>
        </p:spPr>
        <p:txBody>
          <a:bodyPr>
            <a:noAutofit/>
          </a:bodyPr>
          <a:lstStyle>
            <a:lvl1pPr marL="0" indent="0" algn="ctr">
              <a:buNone/>
              <a:defRPr sz="12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/>
              <a:t>Subtitle here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545552" y="4933816"/>
            <a:ext cx="2513813" cy="1490098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Insert Profile Detail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41" hasCustomPrompt="1"/>
          </p:nvPr>
        </p:nvSpPr>
        <p:spPr>
          <a:xfrm>
            <a:off x="3311254" y="4259751"/>
            <a:ext cx="2487749" cy="269370"/>
          </a:xfr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Insert Name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42" hasCustomPrompt="1"/>
          </p:nvPr>
        </p:nvSpPr>
        <p:spPr>
          <a:xfrm>
            <a:off x="3310783" y="4460677"/>
            <a:ext cx="2487929" cy="212725"/>
          </a:xfrm>
        </p:spPr>
        <p:txBody>
          <a:bodyPr>
            <a:noAutofit/>
          </a:bodyPr>
          <a:lstStyle>
            <a:lvl1pPr marL="0" indent="0" algn="ctr">
              <a:buNone/>
              <a:defRPr sz="12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/>
              <a:t>Subtitle here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3310444" y="4933816"/>
            <a:ext cx="2513813" cy="1490098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Insert Profile Detail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44" hasCustomPrompt="1"/>
          </p:nvPr>
        </p:nvSpPr>
        <p:spPr>
          <a:xfrm>
            <a:off x="6076147" y="4259751"/>
            <a:ext cx="2487749" cy="269370"/>
          </a:xfrm>
        </p:spPr>
        <p:txBody>
          <a:bodyPr>
            <a:noAutofit/>
          </a:bodyPr>
          <a:lstStyle>
            <a:lvl1pPr marL="0" indent="0" algn="ctr">
              <a:lnSpc>
                <a:spcPct val="80000"/>
              </a:lnSpc>
              <a:buNone/>
              <a:defRPr sz="1600">
                <a:solidFill>
                  <a:schemeClr val="tx2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Insert Name</a:t>
            </a:r>
          </a:p>
        </p:txBody>
      </p:sp>
      <p:sp>
        <p:nvSpPr>
          <p:cNvPr id="20" name="Text Placeholder 21"/>
          <p:cNvSpPr>
            <a:spLocks noGrp="1"/>
          </p:cNvSpPr>
          <p:nvPr>
            <p:ph type="body" sz="quarter" idx="45" hasCustomPrompt="1"/>
          </p:nvPr>
        </p:nvSpPr>
        <p:spPr>
          <a:xfrm>
            <a:off x="6075675" y="4460677"/>
            <a:ext cx="2487929" cy="212725"/>
          </a:xfrm>
        </p:spPr>
        <p:txBody>
          <a:bodyPr>
            <a:noAutofit/>
          </a:bodyPr>
          <a:lstStyle>
            <a:lvl1pPr marL="0" indent="0" algn="ctr">
              <a:buNone/>
              <a:defRPr sz="1200" i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noProof="0"/>
              <a:t>Subtitle here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46" hasCustomPrompt="1"/>
          </p:nvPr>
        </p:nvSpPr>
        <p:spPr>
          <a:xfrm>
            <a:off x="6075337" y="4933816"/>
            <a:ext cx="2513813" cy="1490098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200">
                <a:solidFill>
                  <a:schemeClr val="tx2"/>
                </a:solidFill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Insert Profile Detail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74A82460-2A11-4842-BF35-3C6799C4E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26" name="Rectangle 1">
            <a:extLst>
              <a:ext uri="{FF2B5EF4-FFF2-40B4-BE49-F238E27FC236}">
                <a16:creationId xmlns:a16="http://schemas.microsoft.com/office/drawing/2014/main" id="{D72EBBB3-86E3-0D49-AFB5-BAB82C8F6544}"/>
              </a:ext>
            </a:extLst>
          </p:cNvPr>
          <p:cNvSpPr/>
          <p:nvPr userDrawn="1"/>
        </p:nvSpPr>
        <p:spPr>
          <a:xfrm>
            <a:off x="0" y="806538"/>
            <a:ext cx="340201" cy="36304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1E9B3DA-A75C-E947-B309-3CE35073E1FD}"/>
              </a:ext>
            </a:extLst>
          </p:cNvPr>
          <p:cNvCxnSpPr/>
          <p:nvPr userDrawn="1"/>
        </p:nvCxnSpPr>
        <p:spPr>
          <a:xfrm>
            <a:off x="889742" y="4806226"/>
            <a:ext cx="18002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0C9E365-8CE7-5742-8FB0-881AF8246701}"/>
              </a:ext>
            </a:extLst>
          </p:cNvPr>
          <p:cNvCxnSpPr/>
          <p:nvPr userDrawn="1"/>
        </p:nvCxnSpPr>
        <p:spPr>
          <a:xfrm>
            <a:off x="3654635" y="4806226"/>
            <a:ext cx="18002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84E0687B-A3DE-9D4B-9499-96776C0A7A52}"/>
              </a:ext>
            </a:extLst>
          </p:cNvPr>
          <p:cNvCxnSpPr/>
          <p:nvPr userDrawn="1"/>
        </p:nvCxnSpPr>
        <p:spPr>
          <a:xfrm>
            <a:off x="6419527" y="4806226"/>
            <a:ext cx="18002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0913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5895" y="1890876"/>
            <a:ext cx="8272211" cy="40844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Rectangle 1">
            <a:extLst>
              <a:ext uri="{FF2B5EF4-FFF2-40B4-BE49-F238E27FC236}">
                <a16:creationId xmlns:a16="http://schemas.microsoft.com/office/drawing/2014/main" id="{C8660979-B6F8-480C-AAC7-48903CC3ECFC}"/>
              </a:ext>
            </a:extLst>
          </p:cNvPr>
          <p:cNvSpPr/>
          <p:nvPr userDrawn="1"/>
        </p:nvSpPr>
        <p:spPr>
          <a:xfrm>
            <a:off x="0" y="806538"/>
            <a:ext cx="340201" cy="36304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403471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390CC524-3900-1041-BDBF-D0ABD37D8E8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143375" cy="6858000"/>
          </a:xfrm>
          <a:custGeom>
            <a:avLst/>
            <a:gdLst>
              <a:gd name="connsiteX0" fmla="*/ 0 w 5524500"/>
              <a:gd name="connsiteY0" fmla="*/ 0 h 6858000"/>
              <a:gd name="connsiteX1" fmla="*/ 5524500 w 5524500"/>
              <a:gd name="connsiteY1" fmla="*/ 0 h 6858000"/>
              <a:gd name="connsiteX2" fmla="*/ 5524500 w 5524500"/>
              <a:gd name="connsiteY2" fmla="*/ 806538 h 6858000"/>
              <a:gd name="connsiteX3" fmla="*/ 4952408 w 5524500"/>
              <a:gd name="connsiteY3" fmla="*/ 806538 h 6858000"/>
              <a:gd name="connsiteX4" fmla="*/ 4952408 w 5524500"/>
              <a:gd name="connsiteY4" fmla="*/ 1187539 h 6858000"/>
              <a:gd name="connsiteX5" fmla="*/ 5524500 w 5524500"/>
              <a:gd name="connsiteY5" fmla="*/ 1187539 h 6858000"/>
              <a:gd name="connsiteX6" fmla="*/ 5524500 w 5524500"/>
              <a:gd name="connsiteY6" fmla="*/ 6858000 h 6858000"/>
              <a:gd name="connsiteX7" fmla="*/ 0 w 55245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524500" h="6858000">
                <a:moveTo>
                  <a:pt x="0" y="0"/>
                </a:moveTo>
                <a:lnTo>
                  <a:pt x="5524500" y="0"/>
                </a:lnTo>
                <a:lnTo>
                  <a:pt x="5524500" y="806538"/>
                </a:lnTo>
                <a:lnTo>
                  <a:pt x="4952408" y="806538"/>
                </a:lnTo>
                <a:lnTo>
                  <a:pt x="4952408" y="1187539"/>
                </a:lnTo>
                <a:lnTo>
                  <a:pt x="5524500" y="1187539"/>
                </a:lnTo>
                <a:lnTo>
                  <a:pt x="55245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695" y="1890876"/>
            <a:ext cx="4040411" cy="408447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1D49B377-6CF8-9E4B-8973-3F8057D7DF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67695" y="702156"/>
            <a:ext cx="4040411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Rectangle 1">
            <a:extLst>
              <a:ext uri="{FF2B5EF4-FFF2-40B4-BE49-F238E27FC236}">
                <a16:creationId xmlns:a16="http://schemas.microsoft.com/office/drawing/2014/main" id="{E11F091D-EBC7-D743-82DA-0E177FD421D4}"/>
              </a:ext>
            </a:extLst>
          </p:cNvPr>
          <p:cNvSpPr/>
          <p:nvPr userDrawn="1"/>
        </p:nvSpPr>
        <p:spPr>
          <a:xfrm>
            <a:off x="3714306" y="806539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709119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35894" y="5141975"/>
            <a:ext cx="8272211" cy="125882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95" y="2393951"/>
            <a:ext cx="8272211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5DC1E635-F6E7-F248-9B85-120581E81180}"/>
              </a:ext>
            </a:extLst>
          </p:cNvPr>
          <p:cNvSpPr/>
          <p:nvPr userDrawn="1"/>
        </p:nvSpPr>
        <p:spPr>
          <a:xfrm>
            <a:off x="81945" y="5552030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041933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35896" y="1956391"/>
            <a:ext cx="2897412" cy="4467523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0199" y="1956391"/>
            <a:ext cx="5187908" cy="446752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C75DA6C-B626-714A-8BBC-6FDDB6BE40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72B4D55A-70C8-E04B-B7E3-3355A1131891}"/>
              </a:ext>
            </a:extLst>
          </p:cNvPr>
          <p:cNvSpPr/>
          <p:nvPr userDrawn="1"/>
        </p:nvSpPr>
        <p:spPr>
          <a:xfrm>
            <a:off x="0" y="806538"/>
            <a:ext cx="340201" cy="36304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2883854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35894" y="2847885"/>
            <a:ext cx="3568112" cy="557784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5896" y="3523047"/>
            <a:ext cx="3568109" cy="2131499"/>
          </a:xfrm>
        </p:spPr>
        <p:txBody>
          <a:bodyPr anchor="t">
            <a:normAutofit/>
          </a:bodyPr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953002" y="2847887"/>
            <a:ext cx="3568112" cy="553373"/>
          </a:xfrm>
        </p:spPr>
        <p:txBody>
          <a:bodyPr anchor="ctr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8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Title goes here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3001" y="3523047"/>
            <a:ext cx="3568113" cy="2131499"/>
          </a:xfrm>
        </p:spPr>
        <p:txBody>
          <a:bodyPr anchor="t">
            <a:normAutofit/>
          </a:bodyPr>
          <a:lstStyle>
            <a:lvl1pPr algn="ctr">
              <a:defRPr/>
            </a:lvl1pPr>
            <a:lvl2pPr algn="ctr">
              <a:defRPr/>
            </a:lvl2pPr>
            <a:lvl3pPr algn="ctr">
              <a:defRPr/>
            </a:lvl3pPr>
            <a:lvl4pPr algn="ctr">
              <a:defRPr/>
            </a:lvl4pPr>
            <a:lvl5pPr algn="ctr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3CA278B-C101-7F4E-B11A-7B91B0C8E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Rectangle 1">
            <a:extLst>
              <a:ext uri="{FF2B5EF4-FFF2-40B4-BE49-F238E27FC236}">
                <a16:creationId xmlns:a16="http://schemas.microsoft.com/office/drawing/2014/main" id="{FE5F6035-AACE-6847-8AF4-EB3C4D79EE95}"/>
              </a:ext>
            </a:extLst>
          </p:cNvPr>
          <p:cNvSpPr/>
          <p:nvPr userDrawn="1"/>
        </p:nvSpPr>
        <p:spPr>
          <a:xfrm>
            <a:off x="0" y="806538"/>
            <a:ext cx="340201" cy="36304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7D914FC0-3771-6041-9E7C-1C624C85A803}"/>
              </a:ext>
            </a:extLst>
          </p:cNvPr>
          <p:cNvGrpSpPr/>
          <p:nvPr userDrawn="1"/>
        </p:nvGrpSpPr>
        <p:grpSpPr>
          <a:xfrm>
            <a:off x="4097502" y="2250891"/>
            <a:ext cx="762001" cy="3839220"/>
            <a:chOff x="5510085" y="2250891"/>
            <a:chExt cx="1016001" cy="3839220"/>
          </a:xfrm>
        </p:grpSpPr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AED3128-974C-7F4B-BF36-A3836D1725F6}"/>
                </a:ext>
              </a:extLst>
            </p:cNvPr>
            <p:cNvCxnSpPr/>
            <p:nvPr/>
          </p:nvCxnSpPr>
          <p:spPr>
            <a:xfrm>
              <a:off x="6018085" y="2340176"/>
              <a:ext cx="0" cy="374993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">
              <a:extLst>
                <a:ext uri="{FF2B5EF4-FFF2-40B4-BE49-F238E27FC236}">
                  <a16:creationId xmlns:a16="http://schemas.microsoft.com/office/drawing/2014/main" id="{2D2224CB-5DFF-3D4B-816B-1A44228A23EE}"/>
                </a:ext>
              </a:extLst>
            </p:cNvPr>
            <p:cNvSpPr/>
            <p:nvPr/>
          </p:nvSpPr>
          <p:spPr>
            <a:xfrm>
              <a:off x="5510085" y="2250891"/>
              <a:ext cx="1016001" cy="381001"/>
            </a:xfrm>
            <a:prstGeom prst="rect">
              <a:avLst/>
            </a:prstGeom>
            <a:solidFill>
              <a:schemeClr val="accent1"/>
            </a:solidFill>
            <a:ln w="12700">
              <a:miter lim="400000"/>
            </a:ln>
          </p:spPr>
          <p:txBody>
            <a:bodyPr lIns="25400" tIns="25400" rIns="25400" bIns="25400" anchor="ctr"/>
            <a:lstStyle/>
            <a:p>
              <a:pPr algn="ctr" defTabSz="412750" hangingPunct="0">
                <a:defRPr sz="3200" spc="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r>
                <a:rPr lang="en-US" sz="1600" kern="0" noProof="0">
                  <a:solidFill>
                    <a:srgbClr val="FFFFFF"/>
                  </a:solidFill>
                  <a:latin typeface="Helvetica Light"/>
                  <a:sym typeface="Helvetica Light"/>
                </a:rPr>
                <a:t>VS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00231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2F4516B-8A37-894B-82AE-60204E676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702156"/>
            <a:ext cx="8272212" cy="74015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CC16CE43-CB3C-7544-B05B-0A9F706D6FD8}"/>
              </a:ext>
            </a:extLst>
          </p:cNvPr>
          <p:cNvSpPr/>
          <p:nvPr userDrawn="1"/>
        </p:nvSpPr>
        <p:spPr>
          <a:xfrm>
            <a:off x="0" y="806538"/>
            <a:ext cx="340201" cy="363044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</p:spTree>
    <p:extLst>
      <p:ext uri="{BB962C8B-B14F-4D97-AF65-F5344CB8AC3E}">
        <p14:creationId xmlns:p14="http://schemas.microsoft.com/office/powerpoint/2010/main" val="3676803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432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rrow Content Lar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9EEDEA7C-D9D3-5E4A-A0E6-B7A0ED5E0F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886199" y="0"/>
            <a:ext cx="5257800" cy="6858000"/>
          </a:xfrm>
          <a:custGeom>
            <a:avLst/>
            <a:gdLst>
              <a:gd name="connsiteX0" fmla="*/ 0 w 7010400"/>
              <a:gd name="connsiteY0" fmla="*/ 0 h 6858000"/>
              <a:gd name="connsiteX1" fmla="*/ 7010400 w 7010400"/>
              <a:gd name="connsiteY1" fmla="*/ 0 h 6858000"/>
              <a:gd name="connsiteX2" fmla="*/ 7010400 w 7010400"/>
              <a:gd name="connsiteY2" fmla="*/ 6858000 h 6858000"/>
              <a:gd name="connsiteX3" fmla="*/ 0 w 7010400"/>
              <a:gd name="connsiteY3" fmla="*/ 6858000 h 6858000"/>
              <a:gd name="connsiteX4" fmla="*/ 0 w 7010400"/>
              <a:gd name="connsiteY4" fmla="*/ 2620396 h 6858000"/>
              <a:gd name="connsiteX5" fmla="*/ 508001 w 7010400"/>
              <a:gd name="connsiteY5" fmla="*/ 2620396 h 6858000"/>
              <a:gd name="connsiteX6" fmla="*/ 508001 w 7010400"/>
              <a:gd name="connsiteY6" fmla="*/ 2239395 h 6858000"/>
              <a:gd name="connsiteX7" fmla="*/ 0 w 7010400"/>
              <a:gd name="connsiteY7" fmla="*/ 223939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10400" h="6858000">
                <a:moveTo>
                  <a:pt x="0" y="0"/>
                </a:moveTo>
                <a:lnTo>
                  <a:pt x="7010400" y="0"/>
                </a:lnTo>
                <a:lnTo>
                  <a:pt x="7010400" y="6858000"/>
                </a:lnTo>
                <a:lnTo>
                  <a:pt x="0" y="6858000"/>
                </a:lnTo>
                <a:lnTo>
                  <a:pt x="0" y="2620396"/>
                </a:lnTo>
                <a:lnTo>
                  <a:pt x="508001" y="2620396"/>
                </a:lnTo>
                <a:lnTo>
                  <a:pt x="508001" y="2239395"/>
                </a:lnTo>
                <a:lnTo>
                  <a:pt x="0" y="2239395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>
            <a:noAutofit/>
          </a:bodyPr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EF358276-528D-1F4E-804A-4F9FDE93568A}"/>
              </a:ext>
            </a:extLst>
          </p:cNvPr>
          <p:cNvSpPr/>
          <p:nvPr userDrawn="1"/>
        </p:nvSpPr>
        <p:spPr>
          <a:xfrm>
            <a:off x="3505200" y="2239396"/>
            <a:ext cx="762001" cy="381001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algn="ctr" defTabSz="412750" hangingPunct="0">
              <a:defRPr sz="3200" spc="0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1600" kern="0" noProof="0" dirty="0">
              <a:solidFill>
                <a:srgbClr val="FFFFFF"/>
              </a:solidFill>
              <a:latin typeface="Helvetica Light"/>
              <a:sym typeface="Helvetica Light"/>
            </a:endParaRPr>
          </a:p>
        </p:txBody>
      </p:sp>
      <p:sp>
        <p:nvSpPr>
          <p:cNvPr id="15" name="Rectangle 1">
            <a:extLst>
              <a:ext uri="{FF2B5EF4-FFF2-40B4-BE49-F238E27FC236}">
                <a16:creationId xmlns:a16="http://schemas.microsoft.com/office/drawing/2014/main" id="{A6817E56-9BF4-B245-9536-10F7E163D7D9}"/>
              </a:ext>
            </a:extLst>
          </p:cNvPr>
          <p:cNvSpPr/>
          <p:nvPr userDrawn="1"/>
        </p:nvSpPr>
        <p:spPr>
          <a:xfrm>
            <a:off x="435894" y="875830"/>
            <a:ext cx="1905001" cy="25400"/>
          </a:xfrm>
          <a:prstGeom prst="rect">
            <a:avLst/>
          </a:prstGeom>
          <a:solidFill>
            <a:srgbClr val="24282B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>
              <a:defRPr sz="3200" spc="0">
                <a:solidFill>
                  <a:srgbClr val="0433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lang="en-US" sz="3200" noProof="0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A2F758DC-4792-1D42-83A8-ED4E6CD5F7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5896" y="2720637"/>
            <a:ext cx="2897412" cy="3634317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2859246A-0674-144E-84D6-29D5891C06F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5894" y="1304660"/>
            <a:ext cx="2897412" cy="1415976"/>
          </a:xfrm>
        </p:spPr>
        <p:txBody>
          <a:bodyPr anchor="t">
            <a:normAutofit/>
          </a:bodyPr>
          <a:lstStyle>
            <a:lvl1pPr>
              <a:defRPr sz="3400"/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41980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35894" y="705124"/>
            <a:ext cx="8272212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35894" y="2336003"/>
            <a:ext cx="8272212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04464" y="6423915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8/28/2020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5894" y="6423915"/>
            <a:ext cx="51879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18725" y="6423915"/>
            <a:ext cx="7893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2532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ECB34-6337-DE4D-8FD3-A3A0F5766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5" y="3341089"/>
            <a:ext cx="8272211" cy="1200329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Lesson 12 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>The transfiguration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B27EA9-DD4F-6245-9D17-591DCE0A8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35895" y="4541417"/>
            <a:ext cx="8272211" cy="369332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August 26, 2020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907F59-A770-4EE3-BD7D-3302FE0E28EF}"/>
              </a:ext>
            </a:extLst>
          </p:cNvPr>
          <p:cNvSpPr txBox="1"/>
          <p:nvPr/>
        </p:nvSpPr>
        <p:spPr>
          <a:xfrm>
            <a:off x="955964" y="5174159"/>
            <a:ext cx="72320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Garamond" panose="02020404030301010803"/>
                <a:ea typeface="+mn-ea"/>
                <a:cs typeface="+mn-cs"/>
              </a:rPr>
              <a:t>Forgiveness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ook Antiqua" panose="02040602050305030304" pitchFamily="18" charset="0"/>
                <a:ea typeface="+mn-ea"/>
                <a:cs typeface="+mn-cs"/>
              </a:rPr>
              <a:t>Matthew 18:15-35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ook Antiqua" panose="0204060205030503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21174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494935"/>
            <a:ext cx="8783052" cy="5321457"/>
          </a:xfrm>
        </p:spPr>
        <p:txBody>
          <a:bodyPr anchor="t">
            <a:sp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Again, the focus is on </a:t>
            </a:r>
            <a:r>
              <a:rPr lang="en-US" sz="2800" b="1" dirty="0">
                <a:solidFill>
                  <a:schemeClr val="tx1"/>
                </a:solidFill>
                <a:latin typeface="Lucida Bright" panose="02040602050505020304" pitchFamily="18" charset="0"/>
              </a:rPr>
              <a:t>purity of heart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rather than the flesh.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Matthew 5:27-30 stresses to make such sacrifices for the sake of your heart.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The key is to change our thinking, 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“taking every thought captive”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 (2 Corinthians 10:5) and 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“girding up the loins of your mind”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 (1 Peter 1:13, </a:t>
            </a:r>
            <a:r>
              <a:rPr lang="en-US" dirty="0">
                <a:solidFill>
                  <a:schemeClr val="tx1"/>
                </a:solidFill>
                <a:latin typeface="Lucida Bright" panose="02040602050505020304" pitchFamily="18" charset="0"/>
              </a:rPr>
              <a:t>ASV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Cutting off one’s hand or foot fails to address the root of the problem of sin … the heart.</a:t>
            </a:r>
            <a:b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(Matthew 15:19-20; cf. Proverbs 4:19-27)</a:t>
            </a:r>
            <a:endParaRPr lang="en-US" sz="2800" b="1" i="1" dirty="0">
              <a:solidFill>
                <a:schemeClr val="tx1"/>
              </a:solidFill>
              <a:latin typeface="Lucida Bright" panose="020406020505050203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F57847E-BD8F-4FE1-B304-7CA4FAFAC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54" y="277092"/>
            <a:ext cx="8839200" cy="846386"/>
          </a:xfrm>
        </p:spPr>
        <p:txBody>
          <a:bodyPr wrap="square">
            <a:spAutoFit/>
          </a:bodyPr>
          <a:lstStyle/>
          <a:p>
            <a:r>
              <a:rPr lang="en-US" sz="3100" dirty="0">
                <a:solidFill>
                  <a:schemeClr val="tx1"/>
                </a:solidFill>
                <a:latin typeface="Book Antiqua" panose="02040602050305030304" pitchFamily="18" charset="0"/>
              </a:rPr>
              <a:t>True greatness and stumbling Blocks</a:t>
            </a:r>
            <a:br>
              <a:rPr lang="en-US" sz="28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Matthew 18:1-14; </a:t>
            </a:r>
            <a:r>
              <a:rPr lang="en-US" sz="1800" b="1" dirty="0">
                <a:solidFill>
                  <a:schemeClr val="tx1"/>
                </a:solidFill>
                <a:latin typeface="Book Antiqua" panose="02040602050305030304" pitchFamily="18" charset="0"/>
              </a:rPr>
              <a:t>Mark 9:33-50</a:t>
            </a: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; Luke 9:46-50</a:t>
            </a:r>
            <a:endParaRPr lang="en-US" sz="28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02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123362"/>
            <a:ext cx="8783052" cy="5693866"/>
          </a:xfrm>
        </p:spPr>
        <p:txBody>
          <a:bodyPr anchor="t">
            <a:sp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For everyone will be salted with fire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.”</a:t>
            </a:r>
            <a:b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(Mark 9:49)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We will be 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distressed by various (fiery) trials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that will challenge our faith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.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(1 Peter 1:6; 4:12)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Contrast with the eternal destruction described in Mark 9:43-48.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Salt is good; 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but if the salt becomes unsalty, with what will you make it salty again? 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Have salt in yourselves, and be at peace 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with one another.” (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Mark 9:50)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It is the trials we go through that enable us to be useful to the Lord, and it is our peace and humility that enable us to endure the trials.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D3AB622-4974-4EEB-8A42-515B02597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54" y="277092"/>
            <a:ext cx="8839200" cy="846386"/>
          </a:xfrm>
        </p:spPr>
        <p:txBody>
          <a:bodyPr wrap="square">
            <a:spAutoFit/>
          </a:bodyPr>
          <a:lstStyle/>
          <a:p>
            <a:r>
              <a:rPr lang="en-US" sz="3100" dirty="0">
                <a:solidFill>
                  <a:schemeClr val="tx1"/>
                </a:solidFill>
                <a:latin typeface="Book Antiqua" panose="02040602050305030304" pitchFamily="18" charset="0"/>
              </a:rPr>
              <a:t>True greatness and stumbling Blocks</a:t>
            </a:r>
            <a:br>
              <a:rPr lang="en-US" sz="28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Matthew 18:1-14; </a:t>
            </a:r>
            <a:r>
              <a:rPr lang="en-US" sz="1800" b="1" dirty="0">
                <a:solidFill>
                  <a:schemeClr val="tx1"/>
                </a:solidFill>
                <a:latin typeface="Book Antiqua" panose="02040602050305030304" pitchFamily="18" charset="0"/>
              </a:rPr>
              <a:t>Mark 9:33-50</a:t>
            </a: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; Luke 9:46-50</a:t>
            </a:r>
            <a:endParaRPr lang="en-US" sz="28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7818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576551"/>
            <a:ext cx="8783052" cy="3597908"/>
          </a:xfrm>
        </p:spPr>
        <p:txBody>
          <a:bodyPr anchor="t">
            <a:sp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What type of influence will we be in the midst of trials and tribulations?</a:t>
            </a:r>
          </a:p>
          <a:p>
            <a:pPr>
              <a:buClr>
                <a:schemeClr val="tx1"/>
              </a:buClr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A stumbling block or an influence for good?</a:t>
            </a:r>
          </a:p>
          <a:p>
            <a:pPr>
              <a:buClr>
                <a:schemeClr val="tx1"/>
              </a:buClr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By seeking the latter, we will avoid the argument the apostles had in Luke 9:46.</a:t>
            </a:r>
          </a:p>
          <a:p>
            <a:pPr>
              <a:buClr>
                <a:schemeClr val="tx1"/>
              </a:buClr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The 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fiery ordeals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 will destroy us if we’re not at peace.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86E1BD3-6BE6-40A6-B709-A2B2C4153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54" y="277092"/>
            <a:ext cx="8839200" cy="846386"/>
          </a:xfrm>
        </p:spPr>
        <p:txBody>
          <a:bodyPr wrap="square">
            <a:spAutoFit/>
          </a:bodyPr>
          <a:lstStyle/>
          <a:p>
            <a:r>
              <a:rPr lang="en-US" sz="3100" dirty="0">
                <a:solidFill>
                  <a:schemeClr val="tx1"/>
                </a:solidFill>
                <a:latin typeface="Book Antiqua" panose="02040602050305030304" pitchFamily="18" charset="0"/>
              </a:rPr>
              <a:t>True greatness and stumbling Blocks</a:t>
            </a:r>
            <a:br>
              <a:rPr lang="en-US" sz="28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Matthew 18:1-14; </a:t>
            </a:r>
            <a:r>
              <a:rPr lang="en-US" sz="1800" b="1" dirty="0">
                <a:solidFill>
                  <a:schemeClr val="tx1"/>
                </a:solidFill>
                <a:latin typeface="Book Antiqua" panose="02040602050305030304" pitchFamily="18" charset="0"/>
              </a:rPr>
              <a:t>Mark 9:33-50</a:t>
            </a: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; Luke 9:46-50</a:t>
            </a:r>
            <a:endParaRPr lang="en-US" sz="28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89438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576551"/>
            <a:ext cx="8783052" cy="4296561"/>
          </a:xfrm>
        </p:spPr>
        <p:txBody>
          <a:bodyPr anchor="t">
            <a:spAutoFit/>
          </a:bodyPr>
          <a:lstStyle/>
          <a:p>
            <a:pPr marL="0" indent="0">
              <a:buNone/>
            </a:pP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See that you do not despise one of these little ones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, for I say to you that their angels in heaven continually see the face of My Father who is in heaven. ["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For the Son of Man has come to save that which was lost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.]”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 (Matthew 18:10-11)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Not just the children, but any 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“of 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these little ones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 whom man may 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despise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 or look down on.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How does Jesus know this?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B38293C-B65B-419F-9FD3-A0E1D78E8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54" y="277092"/>
            <a:ext cx="8839200" cy="846386"/>
          </a:xfrm>
        </p:spPr>
        <p:txBody>
          <a:bodyPr wrap="square">
            <a:spAutoFit/>
          </a:bodyPr>
          <a:lstStyle/>
          <a:p>
            <a:r>
              <a:rPr lang="en-US" sz="3100" dirty="0">
                <a:solidFill>
                  <a:schemeClr val="tx1"/>
                </a:solidFill>
                <a:latin typeface="Book Antiqua" panose="02040602050305030304" pitchFamily="18" charset="0"/>
              </a:rPr>
              <a:t>True greatness and stumbling Blocks</a:t>
            </a:r>
            <a:br>
              <a:rPr lang="en-US" sz="28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1800" b="1" dirty="0">
                <a:solidFill>
                  <a:schemeClr val="tx1"/>
                </a:solidFill>
                <a:latin typeface="Book Antiqua" panose="02040602050305030304" pitchFamily="18" charset="0"/>
              </a:rPr>
              <a:t>Matthew 18:1-14</a:t>
            </a: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; Mark 9:33-50; Luke 9:46-50</a:t>
            </a:r>
            <a:endParaRPr lang="en-US" sz="28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4478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576551"/>
            <a:ext cx="8783052" cy="5139869"/>
          </a:xfrm>
        </p:spPr>
        <p:txBody>
          <a:bodyPr anchor="t">
            <a:spAutoFit/>
          </a:bodyPr>
          <a:lstStyle/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Don’t disregard those for whom: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The 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angels in heaven</a:t>
            </a:r>
            <a:r>
              <a:rPr lang="en-US" sz="28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have</a:t>
            </a:r>
            <a:r>
              <a:rPr lang="en-US" sz="28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regard.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Heaven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 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knows how we treat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“these little ones.”</a:t>
            </a:r>
            <a:endParaRPr lang="en-US" sz="2600" dirty="0">
              <a:solidFill>
                <a:schemeClr val="tx1"/>
              </a:solidFill>
              <a:latin typeface="Lucida Bright" panose="02040602050505020304" pitchFamily="18" charset="0"/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Angels are 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“</a:t>
            </a:r>
            <a:r>
              <a:rPr lang="en-US" sz="2600" b="1" i="1" dirty="0">
                <a:solidFill>
                  <a:schemeClr val="tx1"/>
                </a:solidFill>
                <a:latin typeface="Lucida Bright" panose="02040602050505020304" pitchFamily="18" charset="0"/>
              </a:rPr>
              <a:t>watchers</a:t>
            </a:r>
            <a:r>
              <a:rPr lang="en-US" sz="2600" i="1" dirty="0">
                <a:solidFill>
                  <a:schemeClr val="tx1"/>
                </a:solidFill>
                <a:latin typeface="Lucida Bright" panose="02040602050505020304" pitchFamily="18" charset="0"/>
              </a:rPr>
              <a:t>”</a:t>
            </a:r>
            <a:r>
              <a:rPr lang="en-US" sz="2600" dirty="0">
                <a:solidFill>
                  <a:schemeClr val="tx1"/>
                </a:solidFill>
                <a:latin typeface="Lucida Bright" panose="02040602050505020304" pitchFamily="18" charset="0"/>
              </a:rPr>
              <a:t> (Daniel 4:17; cf. Luke 15:7) and not interveners – like so many want to think of “guardian angels” as.</a:t>
            </a:r>
          </a:p>
          <a:p>
            <a:pPr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The Son of Man left the right hand of His Father to come to earth and save those whom the world despises. (Luke 18:9; 1 Corinthians 1:27-28; John 7:47-49)</a:t>
            </a:r>
          </a:p>
          <a:p>
            <a:pPr lvl="1">
              <a:spcBef>
                <a:spcPts val="0"/>
              </a:spcBef>
              <a:spcAft>
                <a:spcPts val="0"/>
              </a:spcAft>
              <a:buClr>
                <a:schemeClr val="tx1"/>
              </a:buClr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As a shepherd seeks one lost sheep. </a:t>
            </a:r>
            <a:b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(Matthew 18:12-14)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FFF51AD-8074-4FF7-AC13-5074F0BD21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454" y="277092"/>
            <a:ext cx="8839200" cy="846386"/>
          </a:xfrm>
        </p:spPr>
        <p:txBody>
          <a:bodyPr wrap="square">
            <a:spAutoFit/>
          </a:bodyPr>
          <a:lstStyle/>
          <a:p>
            <a:r>
              <a:rPr lang="en-US" sz="3100" dirty="0">
                <a:solidFill>
                  <a:schemeClr val="tx1"/>
                </a:solidFill>
                <a:latin typeface="Book Antiqua" panose="02040602050305030304" pitchFamily="18" charset="0"/>
              </a:rPr>
              <a:t>True greatness and stumbling Blocks</a:t>
            </a:r>
            <a:br>
              <a:rPr lang="en-US" sz="28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1800" b="1" dirty="0">
                <a:solidFill>
                  <a:schemeClr val="tx1"/>
                </a:solidFill>
                <a:latin typeface="Book Antiqua" panose="02040602050305030304" pitchFamily="18" charset="0"/>
              </a:rPr>
              <a:t>Matthew 18:1-14</a:t>
            </a:r>
            <a:r>
              <a:rPr lang="en-US" sz="1800" dirty="0">
                <a:solidFill>
                  <a:schemeClr val="tx1"/>
                </a:solidFill>
                <a:latin typeface="Book Antiqua" panose="02040602050305030304" pitchFamily="18" charset="0"/>
              </a:rPr>
              <a:t>; Mark 9:33-50; Luke 9:46-50</a:t>
            </a:r>
            <a:endParaRPr lang="en-US" sz="2800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516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31FB3-8761-4C62-A879-97C144611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277092"/>
            <a:ext cx="8551695" cy="1015663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  <a:t>Sin and forgiveness</a:t>
            </a:r>
            <a:b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Matthew 18:15-35</a:t>
            </a: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576551"/>
            <a:ext cx="8783052" cy="4296561"/>
          </a:xfrm>
        </p:spPr>
        <p:txBody>
          <a:bodyPr anchor="t">
            <a:sp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The context for verses 15-35 is that of the Lord’s desire to </a:t>
            </a:r>
            <a:r>
              <a:rPr lang="en-US" sz="2800" b="1" dirty="0">
                <a:solidFill>
                  <a:schemeClr val="tx1"/>
                </a:solidFill>
                <a:latin typeface="Lucida Bright" panose="02040602050505020304" pitchFamily="18" charset="0"/>
              </a:rPr>
              <a:t>seek the sinner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(even the despised)</a:t>
            </a:r>
            <a:r>
              <a:rPr lang="en-US" sz="2800" b="1" dirty="0">
                <a:solidFill>
                  <a:schemeClr val="tx1"/>
                </a:solidFill>
                <a:latin typeface="Lucida Bright" panose="02040602050505020304" pitchFamily="18" charset="0"/>
              </a:rPr>
              <a:t>, and to seek reconciliation, so that no one perishes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Jesus now teaches of </a:t>
            </a:r>
            <a:r>
              <a:rPr lang="en-US" sz="2800" b="1" dirty="0">
                <a:solidFill>
                  <a:schemeClr val="tx1"/>
                </a:solidFill>
                <a:latin typeface="Lucida Bright" panose="02040602050505020304" pitchFamily="18" charset="0"/>
              </a:rPr>
              <a:t>our responsibility to seek the sinner who has gone astray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and </a:t>
            </a:r>
            <a:r>
              <a:rPr lang="en-US" sz="2800" b="1" dirty="0">
                <a:solidFill>
                  <a:schemeClr val="tx1"/>
                </a:solidFill>
                <a:latin typeface="Lucida Bright" panose="02040602050505020304" pitchFamily="18" charset="0"/>
              </a:rPr>
              <a:t>seek reconciliation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 with them.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Jesus defines when reconciliation takes place and when man is </a:t>
            </a:r>
            <a:r>
              <a:rPr lang="en-US" sz="2800" b="1" dirty="0">
                <a:solidFill>
                  <a:schemeClr val="tx1"/>
                </a:solidFill>
                <a:latin typeface="Lucida Bright" panose="02040602050505020304" pitchFamily="18" charset="0"/>
              </a:rPr>
              <a:t>free from the bondage of his sin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20407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537" y="1333108"/>
            <a:ext cx="8783052" cy="5484578"/>
          </a:xfrm>
        </p:spPr>
        <p:txBody>
          <a:bodyPr anchor="t">
            <a:sp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Beginning with verse 7, Jesus is teaching about:</a:t>
            </a: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chemeClr val="tx1"/>
                </a:solidFill>
                <a:latin typeface="Lucida Bright" panose="02040602050505020304" pitchFamily="18" charset="0"/>
              </a:rPr>
              <a:t>The seriousness of sin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and the need to do everything possible to prevent it (</a:t>
            </a:r>
            <a:r>
              <a:rPr lang="en-US" sz="2800" b="1" dirty="0">
                <a:solidFill>
                  <a:schemeClr val="tx1"/>
                </a:solidFill>
                <a:latin typeface="Lucida Bright" panose="02040602050505020304" pitchFamily="18" charset="0"/>
              </a:rPr>
              <a:t>verses 7-11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; Matthew 5:29-30),</a:t>
            </a: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chemeClr val="tx1"/>
                </a:solidFill>
                <a:latin typeface="Lucida Bright" panose="02040602050505020304" pitchFamily="18" charset="0"/>
              </a:rPr>
              <a:t>The need to seek those entrapped in sin </a:t>
            </a:r>
            <a:b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</a:b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(</a:t>
            </a:r>
            <a:r>
              <a:rPr lang="en-US" sz="2800" b="1" dirty="0">
                <a:solidFill>
                  <a:schemeClr val="tx1"/>
                </a:solidFill>
                <a:latin typeface="Lucida Bright" panose="02040602050505020304" pitchFamily="18" charset="0"/>
              </a:rPr>
              <a:t>verses 12-14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; Galatians 6:1; James 5:19-20),</a:t>
            </a: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chemeClr val="tx1"/>
                </a:solidFill>
                <a:latin typeface="Lucida Bright" panose="02040602050505020304" pitchFamily="18" charset="0"/>
              </a:rPr>
              <a:t>The need for forgiveness of sin 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(</a:t>
            </a:r>
            <a:r>
              <a:rPr lang="en-US" sz="2800" b="1" dirty="0">
                <a:solidFill>
                  <a:schemeClr val="tx1"/>
                </a:solidFill>
                <a:latin typeface="Lucida Bright" panose="02040602050505020304" pitchFamily="18" charset="0"/>
              </a:rPr>
              <a:t>verses 21-35</a:t>
            </a: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; Psalms 130:3-4).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Why would we think that verses 15-20 are talking about God being with us while we’re pursuing fleshly pursuits?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E0957EA-B8E2-4234-BABC-C0E9F5B8E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277092"/>
            <a:ext cx="8551695" cy="1015663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  <a:t>Sin and forgiveness</a:t>
            </a:r>
            <a:b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Matthew 18:15-35</a:t>
            </a: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070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9566F45-DC18-41AD-8B0C-62F1C95B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5" y="1524000"/>
            <a:ext cx="8987589" cy="5281449"/>
          </a:xfrm>
        </p:spPr>
        <p:txBody>
          <a:bodyPr anchor="t">
            <a:sp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An often misapplied text (verses 19-20 in particular):</a:t>
            </a:r>
          </a:p>
          <a:p>
            <a:pPr>
              <a:buClr>
                <a:schemeClr val="tx1"/>
              </a:buClr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Used by many to excuse themselves from the assembly of the church – so they can engage in secular activities upon the first day of the week.</a:t>
            </a:r>
          </a:p>
          <a:p>
            <a:pPr>
              <a:buClr>
                <a:schemeClr val="tx1"/>
              </a:buClr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Now, used by some to justify not coming together to worship and partake of the Lord’s Supper.</a:t>
            </a:r>
          </a:p>
          <a:p>
            <a:pPr>
              <a:buClr>
                <a:schemeClr val="tx1"/>
              </a:buClr>
            </a:pPr>
            <a:r>
              <a:rPr lang="en-US" sz="2800" dirty="0">
                <a:solidFill>
                  <a:schemeClr val="tx1"/>
                </a:solidFill>
                <a:latin typeface="Lucida Bright" panose="02040602050505020304" pitchFamily="18" charset="0"/>
              </a:rPr>
              <a:t>Others will use this verse to justify the practice of serving the Lord’s Supper to others outside of the assembly.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95CDC79-AAA5-4DA9-94FC-739BC7300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894" y="277092"/>
            <a:ext cx="8551695" cy="1015663"/>
          </a:xfrm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  <a:t>Sin and forgiveness</a:t>
            </a:r>
            <a:br>
              <a:rPr lang="en-US" sz="3600" dirty="0">
                <a:solidFill>
                  <a:schemeClr val="tx1"/>
                </a:solidFill>
                <a:latin typeface="Book Antiqua" panose="02040602050305030304" pitchFamily="18" charset="0"/>
              </a:rPr>
            </a:br>
            <a:r>
              <a:rPr lang="en-US" sz="2400" dirty="0">
                <a:solidFill>
                  <a:schemeClr val="tx1"/>
                </a:solidFill>
                <a:latin typeface="Book Antiqua" panose="02040602050305030304" pitchFamily="18" charset="0"/>
              </a:rPr>
              <a:t>Matthew 18:15-35</a:t>
            </a:r>
            <a:endParaRPr lang="en-US" dirty="0">
              <a:solidFill>
                <a:schemeClr val="tx1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92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DividendVTI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Garamond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imalist_Light_Sales Pitch_01_Win32_AS_v4" id="{AE3810B2-EB50-490A-9B4E-9FA07A4550C3}" vid="{D5F0F717-C359-4A2D-BDB0-CA99CA6877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Theme16</Template>
  <TotalTime>3124</TotalTime>
  <Words>1651</Words>
  <Application>Microsoft Office PowerPoint</Application>
  <PresentationFormat>On-screen Show (4:3)</PresentationFormat>
  <Paragraphs>119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Book Antiqua</vt:lpstr>
      <vt:lpstr>Calibri</vt:lpstr>
      <vt:lpstr>Garamond</vt:lpstr>
      <vt:lpstr>Helvetica Light</vt:lpstr>
      <vt:lpstr>Lucida Bright</vt:lpstr>
      <vt:lpstr>TimesNewRomanPS-BoldMT</vt:lpstr>
      <vt:lpstr>TimesNewRomanPSMT</vt:lpstr>
      <vt:lpstr>Wingdings 2</vt:lpstr>
      <vt:lpstr>DividendVTI</vt:lpstr>
      <vt:lpstr>Lesson 12  The transfiguration</vt:lpstr>
      <vt:lpstr>True greatness and stumbling Blocks Matthew 18:1-14; Mark 9:33-50; Luke 9:46-50</vt:lpstr>
      <vt:lpstr>True greatness and stumbling Blocks Matthew 18:1-14; Mark 9:33-50; Luke 9:46-50</vt:lpstr>
      <vt:lpstr>True greatness and stumbling Blocks Matthew 18:1-14; Mark 9:33-50; Luke 9:46-50</vt:lpstr>
      <vt:lpstr>True greatness and stumbling Blocks Matthew 18:1-14; Mark 9:33-50; Luke 9:46-50</vt:lpstr>
      <vt:lpstr>True greatness and stumbling Blocks Matthew 18:1-14; Mark 9:33-50; Luke 9:46-50</vt:lpstr>
      <vt:lpstr>Sin and forgiveness Matthew 18:15-35</vt:lpstr>
      <vt:lpstr>Sin and forgiveness Matthew 18:15-35</vt:lpstr>
      <vt:lpstr>Sin and forgiveness Matthew 18:15-35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Life Of Christ (Format)</dc:title>
  <dc:creator>Chris Simmons</dc:creator>
  <cp:lastModifiedBy>Richard Lidh</cp:lastModifiedBy>
  <cp:revision>10</cp:revision>
  <cp:lastPrinted>2020-08-29T00:48:47Z</cp:lastPrinted>
  <dcterms:created xsi:type="dcterms:W3CDTF">2011-11-13T00:33:04Z</dcterms:created>
  <dcterms:modified xsi:type="dcterms:W3CDTF">2020-08-29T00:52:30Z</dcterms:modified>
</cp:coreProperties>
</file>